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7"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2" d="100"/>
          <a:sy n="62" d="100"/>
        </p:scale>
        <p:origin x="25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dsey Burt" userId="59b1472e-038b-4249-acd6-5422b4bce66e" providerId="ADAL" clId="{E47B0542-E4C7-4E3B-B572-C5AC53D33E04}"/>
    <pc:docChg chg="delSld">
      <pc:chgData name="Lyndsey Burt" userId="59b1472e-038b-4249-acd6-5422b4bce66e" providerId="ADAL" clId="{E47B0542-E4C7-4E3B-B572-C5AC53D33E04}" dt="2022-07-27T15:09:12.461" v="0" actId="47"/>
      <pc:docMkLst>
        <pc:docMk/>
      </pc:docMkLst>
      <pc:sldChg chg="del">
        <pc:chgData name="Lyndsey Burt" userId="59b1472e-038b-4249-acd6-5422b4bce66e" providerId="ADAL" clId="{E47B0542-E4C7-4E3B-B572-C5AC53D33E04}" dt="2022-07-27T15:09:12.461" v="0" actId="47"/>
        <pc:sldMkLst>
          <pc:docMk/>
          <pc:sldMk cId="768642416"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7AEE82-919F-4DF1-B317-8D58A095E8F2}"/>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xmlns="" id="{E2790BAF-B3BB-4B22-A8F5-E7686B27D1BC}"/>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31ED01C6-005B-4F76-ACF5-B9F82FCC9847}"/>
              </a:ext>
            </a:extLst>
          </p:cNvPr>
          <p:cNvSpPr>
            <a:spLocks noGrp="1"/>
          </p:cNvSpPr>
          <p:nvPr>
            <p:ph type="dt" sz="half" idx="10"/>
          </p:nvPr>
        </p:nvSpPr>
        <p:spPr/>
        <p:txBody>
          <a:bodyPr/>
          <a:lstStyle/>
          <a:p>
            <a:fld id="{23FEA57E-7C1A-457B-A4CD-5DCEB057B502}" type="datetime1">
              <a:rPr lang="en-US" smtClean="0"/>
              <a:t>9/5/2022</a:t>
            </a:fld>
            <a:endParaRPr lang="en-US" dirty="0"/>
          </a:p>
        </p:txBody>
      </p:sp>
      <p:sp>
        <p:nvSpPr>
          <p:cNvPr id="5" name="Footer Placeholder 4">
            <a:extLst>
              <a:ext uri="{FF2B5EF4-FFF2-40B4-BE49-F238E27FC236}">
                <a16:creationId xmlns:a16="http://schemas.microsoft.com/office/drawing/2014/main" xmlns="" id="{859BB7FB-BA97-4E79-B37A-5D7875BC1D5F}"/>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xmlns="" id="{647860DC-9803-45CF-9C6F-2C128A1A7E29}"/>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48651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5E3998-4814-4479-8FC3-CAEE8E79DC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5A161B3-FF0B-438A-89B0-020AADAF71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85792A0-42F1-4A65-82B5-831B1E91E479}"/>
              </a:ext>
            </a:extLst>
          </p:cNvPr>
          <p:cNvSpPr>
            <a:spLocks noGrp="1"/>
          </p:cNvSpPr>
          <p:nvPr>
            <p:ph type="dt" sz="half" idx="10"/>
          </p:nvPr>
        </p:nvSpPr>
        <p:spPr/>
        <p:txBody>
          <a:bodyPr/>
          <a:lstStyle/>
          <a:p>
            <a:fld id="{11789749-A4CD-447F-8298-2B7988C91CEA}" type="datetime1">
              <a:rPr lang="en-US" smtClean="0"/>
              <a:t>9/5/2022</a:t>
            </a:fld>
            <a:endParaRPr lang="en-US"/>
          </a:p>
        </p:txBody>
      </p:sp>
      <p:sp>
        <p:nvSpPr>
          <p:cNvPr id="5" name="Footer Placeholder 4">
            <a:extLst>
              <a:ext uri="{FF2B5EF4-FFF2-40B4-BE49-F238E27FC236}">
                <a16:creationId xmlns:a16="http://schemas.microsoft.com/office/drawing/2014/main" xmlns="" id="{FF1B9A1D-1B14-4A55-9C26-23E5BAC09F39}"/>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xmlns="" id="{13EB0003-8949-4080-B49B-EB029BB3A209}"/>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7448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2C74FE5-3ED9-48B3-BE83-F96F7D8DAC7A}"/>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8CFF8DE-D402-4396-A357-AE59F4DF9022}"/>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A5096B6-241D-4710-B385-5708BC043B3C}"/>
              </a:ext>
            </a:extLst>
          </p:cNvPr>
          <p:cNvSpPr>
            <a:spLocks noGrp="1"/>
          </p:cNvSpPr>
          <p:nvPr>
            <p:ph type="dt" sz="half" idx="10"/>
          </p:nvPr>
        </p:nvSpPr>
        <p:spPr/>
        <p:txBody>
          <a:bodyPr/>
          <a:lstStyle/>
          <a:p>
            <a:fld id="{BA0444D3-C0BA-4587-A56C-581AB9F841BE}" type="datetime1">
              <a:rPr lang="en-US" smtClean="0"/>
              <a:t>9/5/2022</a:t>
            </a:fld>
            <a:endParaRPr lang="en-US"/>
          </a:p>
        </p:txBody>
      </p:sp>
      <p:sp>
        <p:nvSpPr>
          <p:cNvPr id="5" name="Footer Placeholder 4">
            <a:extLst>
              <a:ext uri="{FF2B5EF4-FFF2-40B4-BE49-F238E27FC236}">
                <a16:creationId xmlns:a16="http://schemas.microsoft.com/office/drawing/2014/main" xmlns="" id="{C59A412F-4B80-41FD-879E-B6C6A5C01E21}"/>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CA210F7B-0CD3-483D-B91D-FC3BF107F9A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29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7E680-993D-4C6E-96AA-AA05CB2DFE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AD9237B-1EF9-4D8A-807C-E1245DC842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A4AF099-CAAB-487A-AFE0-06C7C65F80B4}"/>
              </a:ext>
            </a:extLst>
          </p:cNvPr>
          <p:cNvSpPr>
            <a:spLocks noGrp="1"/>
          </p:cNvSpPr>
          <p:nvPr>
            <p:ph type="dt" sz="half" idx="10"/>
          </p:nvPr>
        </p:nvSpPr>
        <p:spPr/>
        <p:txBody>
          <a:bodyPr/>
          <a:lstStyle/>
          <a:p>
            <a:fld id="{201AF2CE-4F37-411C-A3EE-BBBE223265BF}" type="datetime1">
              <a:rPr lang="en-US" smtClean="0"/>
              <a:t>9/5/2022</a:t>
            </a:fld>
            <a:endParaRPr lang="en-US"/>
          </a:p>
        </p:txBody>
      </p:sp>
      <p:sp>
        <p:nvSpPr>
          <p:cNvPr id="5" name="Footer Placeholder 4">
            <a:extLst>
              <a:ext uri="{FF2B5EF4-FFF2-40B4-BE49-F238E27FC236}">
                <a16:creationId xmlns:a16="http://schemas.microsoft.com/office/drawing/2014/main" xmlns="" id="{12A20668-480B-4563-8BFB-05EAD65BCB58}"/>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963D97EA-CE23-418D-AB86-F22C98913249}"/>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18297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5F6821-7CAE-45B2-BE6B-F87BD4C8E93D}"/>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13F1E73-6EAD-45F6-A1C3-AB3CA095A2D4}"/>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F1138F7-12AD-48CE-BBD6-542203F88BDE}"/>
              </a:ext>
            </a:extLst>
          </p:cNvPr>
          <p:cNvSpPr>
            <a:spLocks noGrp="1"/>
          </p:cNvSpPr>
          <p:nvPr>
            <p:ph type="dt" sz="half" idx="10"/>
          </p:nvPr>
        </p:nvSpPr>
        <p:spPr/>
        <p:txBody>
          <a:bodyPr/>
          <a:lstStyle/>
          <a:p>
            <a:fld id="{C96083D4-708C-4BB5-B4FD-30CE9FA12FD5}" type="datetime1">
              <a:rPr lang="en-US" smtClean="0"/>
              <a:t>9/5/2022</a:t>
            </a:fld>
            <a:endParaRPr lang="en-US"/>
          </a:p>
        </p:txBody>
      </p:sp>
      <p:sp>
        <p:nvSpPr>
          <p:cNvPr id="5" name="Footer Placeholder 4">
            <a:extLst>
              <a:ext uri="{FF2B5EF4-FFF2-40B4-BE49-F238E27FC236}">
                <a16:creationId xmlns:a16="http://schemas.microsoft.com/office/drawing/2014/main" xmlns="" id="{3D839A3E-C411-4EAC-A179-7E42820B379B}"/>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xmlns="" id="{6471F8B5-EA9E-4F4D-8EA3-E7FD1E271EBA}"/>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52756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D03321-89A1-466A-BADA-6120934A50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6E92AE7-3CBE-4595-944B-429C31EC2E31}"/>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1A6680B-C40D-4ED2-9B3D-7BBBCA055E8D}"/>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0F40BC0B-1BEB-4FE6-AC7F-7E46086CBB54}"/>
              </a:ext>
            </a:extLst>
          </p:cNvPr>
          <p:cNvSpPr>
            <a:spLocks noGrp="1"/>
          </p:cNvSpPr>
          <p:nvPr>
            <p:ph type="dt" sz="half" idx="10"/>
          </p:nvPr>
        </p:nvSpPr>
        <p:spPr/>
        <p:txBody>
          <a:bodyPr/>
          <a:lstStyle/>
          <a:p>
            <a:fld id="{D0D239B2-65BC-4C2A-A62B-3EABFE9590E4}" type="datetime1">
              <a:rPr lang="en-US" smtClean="0"/>
              <a:t>9/5/2022</a:t>
            </a:fld>
            <a:endParaRPr lang="en-US"/>
          </a:p>
        </p:txBody>
      </p:sp>
      <p:sp>
        <p:nvSpPr>
          <p:cNvPr id="6" name="Footer Placeholder 5">
            <a:extLst>
              <a:ext uri="{FF2B5EF4-FFF2-40B4-BE49-F238E27FC236}">
                <a16:creationId xmlns:a16="http://schemas.microsoft.com/office/drawing/2014/main" xmlns="" id="{B1B423A1-E763-455D-8203-12965D111B6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26CBF858-707A-4569-9D02-3D2B9B69AD6E}"/>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368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0275E4-D189-48A9-8D2B-BB248FB5D4ED}"/>
              </a:ext>
            </a:extLst>
          </p:cNvPr>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3868277-4776-4125-9309-3A84F9E68B87}"/>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440B86E-7EC2-42EB-98F7-7B8240CFF7B2}"/>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B135841E-8084-4681-8D22-D1A183FC4230}"/>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E8C3834-CC5E-48EB-9511-FC4A5A31C2FE}"/>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5B77FD7-64A7-437D-9EE5-C3E5D86033C7}"/>
              </a:ext>
            </a:extLst>
          </p:cNvPr>
          <p:cNvSpPr>
            <a:spLocks noGrp="1"/>
          </p:cNvSpPr>
          <p:nvPr>
            <p:ph type="dt" sz="half" idx="10"/>
          </p:nvPr>
        </p:nvSpPr>
        <p:spPr/>
        <p:txBody>
          <a:bodyPr/>
          <a:lstStyle/>
          <a:p>
            <a:fld id="{85E05F5A-E4A3-476F-A89E-C2B73F2431E4}" type="datetime1">
              <a:rPr lang="en-US" smtClean="0"/>
              <a:t>9/5/2022</a:t>
            </a:fld>
            <a:endParaRPr lang="en-US"/>
          </a:p>
        </p:txBody>
      </p:sp>
      <p:sp>
        <p:nvSpPr>
          <p:cNvPr id="8" name="Footer Placeholder 7">
            <a:extLst>
              <a:ext uri="{FF2B5EF4-FFF2-40B4-BE49-F238E27FC236}">
                <a16:creationId xmlns:a16="http://schemas.microsoft.com/office/drawing/2014/main" xmlns="" id="{274C44C0-59E1-4978-BF19-3A8686F740F5}"/>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xmlns="" id="{B71A929B-0825-4E9C-8343-F2B1874E708B}"/>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4045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7A69EB-DFEC-431B-8133-A0F951914C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DDE69F4-C333-4191-9CC9-A572768E09EC}"/>
              </a:ext>
            </a:extLst>
          </p:cNvPr>
          <p:cNvSpPr>
            <a:spLocks noGrp="1"/>
          </p:cNvSpPr>
          <p:nvPr>
            <p:ph type="dt" sz="half" idx="10"/>
          </p:nvPr>
        </p:nvSpPr>
        <p:spPr/>
        <p:txBody>
          <a:bodyPr/>
          <a:lstStyle/>
          <a:p>
            <a:fld id="{E3761515-4A26-4F31-9F61-5A10B1FABBFC}" type="datetime1">
              <a:rPr lang="en-US" smtClean="0"/>
              <a:t>9/5/2022</a:t>
            </a:fld>
            <a:endParaRPr lang="en-US"/>
          </a:p>
        </p:txBody>
      </p:sp>
      <p:sp>
        <p:nvSpPr>
          <p:cNvPr id="4" name="Footer Placeholder 3">
            <a:extLst>
              <a:ext uri="{FF2B5EF4-FFF2-40B4-BE49-F238E27FC236}">
                <a16:creationId xmlns:a16="http://schemas.microsoft.com/office/drawing/2014/main" xmlns="" id="{8A53EA4B-58FF-4227-85CC-B826A11C4E1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xmlns="" id="{F9805DF3-443B-4DEA-90BE-7485508F1FB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1888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CBADDF8-481F-4747-B8DA-DED0B50BF6C3}"/>
              </a:ext>
            </a:extLst>
          </p:cNvPr>
          <p:cNvSpPr>
            <a:spLocks noGrp="1"/>
          </p:cNvSpPr>
          <p:nvPr>
            <p:ph type="dt" sz="half" idx="10"/>
          </p:nvPr>
        </p:nvSpPr>
        <p:spPr/>
        <p:txBody>
          <a:bodyPr/>
          <a:lstStyle/>
          <a:p>
            <a:fld id="{4A75DC65-7D1F-4BAB-9695-F7E734143E14}" type="datetime1">
              <a:rPr lang="en-US" smtClean="0"/>
              <a:t>9/5/2022</a:t>
            </a:fld>
            <a:endParaRPr lang="en-US"/>
          </a:p>
        </p:txBody>
      </p:sp>
      <p:sp>
        <p:nvSpPr>
          <p:cNvPr id="3" name="Footer Placeholder 2">
            <a:extLst>
              <a:ext uri="{FF2B5EF4-FFF2-40B4-BE49-F238E27FC236}">
                <a16:creationId xmlns:a16="http://schemas.microsoft.com/office/drawing/2014/main" xmlns="" id="{36C9EC29-9646-43C9-BAC2-7D9A25E04B4B}"/>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xmlns="" id="{B818FECD-4986-4F3B-9A4E-9A955D6FA6D0}"/>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0650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1283B0-4A8E-4F0A-87EE-2597B47B0155}"/>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89F5938-B49B-4E5B-8696-4C8F37CD6308}"/>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A3930F1F-F3DA-4A41-AAE4-CB98F3821257}"/>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xmlns="" id="{339DE784-3C34-42D0-B1BA-F9B80B9A7871}"/>
              </a:ext>
            </a:extLst>
          </p:cNvPr>
          <p:cNvSpPr>
            <a:spLocks noGrp="1"/>
          </p:cNvSpPr>
          <p:nvPr>
            <p:ph type="dt" sz="half" idx="10"/>
          </p:nvPr>
        </p:nvSpPr>
        <p:spPr/>
        <p:txBody>
          <a:bodyPr/>
          <a:lstStyle/>
          <a:p>
            <a:fld id="{7E624077-BD55-4036-8E92-6558FDF3B653}" type="datetime1">
              <a:rPr lang="en-US" smtClean="0"/>
              <a:t>9/5/2022</a:t>
            </a:fld>
            <a:endParaRPr lang="en-US"/>
          </a:p>
        </p:txBody>
      </p:sp>
      <p:sp>
        <p:nvSpPr>
          <p:cNvPr id="6" name="Footer Placeholder 5">
            <a:extLst>
              <a:ext uri="{FF2B5EF4-FFF2-40B4-BE49-F238E27FC236}">
                <a16:creationId xmlns:a16="http://schemas.microsoft.com/office/drawing/2014/main" xmlns="" id="{2F5709BD-87DC-474F-A9A3-D5B2DD764765}"/>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5B2AC616-2F1A-4820-8CFD-DF3B9035BF8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9470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326AC-CE36-4B7C-B2E3-CC1EE1D5F3F0}"/>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8C1F0816-C7E7-4999-AC31-50514EA74557}"/>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xmlns="" id="{4482AED6-92F5-45E4-9122-E7CA3F8C84D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xmlns="" id="{DBC24143-80A9-46DE-9C14-C650B2E10A2A}"/>
              </a:ext>
            </a:extLst>
          </p:cNvPr>
          <p:cNvSpPr>
            <a:spLocks noGrp="1"/>
          </p:cNvSpPr>
          <p:nvPr>
            <p:ph type="dt" sz="half" idx="10"/>
          </p:nvPr>
        </p:nvSpPr>
        <p:spPr/>
        <p:txBody>
          <a:bodyPr/>
          <a:lstStyle/>
          <a:p>
            <a:fld id="{804225F2-7107-4609-BCC2-77C63064A5E8}" type="datetime1">
              <a:rPr lang="en-US" smtClean="0"/>
              <a:t>9/5/2022</a:t>
            </a:fld>
            <a:endParaRPr lang="en-US"/>
          </a:p>
        </p:txBody>
      </p:sp>
      <p:sp>
        <p:nvSpPr>
          <p:cNvPr id="6" name="Footer Placeholder 5">
            <a:extLst>
              <a:ext uri="{FF2B5EF4-FFF2-40B4-BE49-F238E27FC236}">
                <a16:creationId xmlns:a16="http://schemas.microsoft.com/office/drawing/2014/main" xmlns="" id="{98A4D967-A6DA-49AE-A4A9-A4CDBD669429}"/>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CB55F8BF-BC3F-4226-B49D-0D2FC3C937B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612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BD78C1F-88BB-4A9A-93E8-D3EDEF1C612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423AB04-026A-4DFE-B42B-6F576971A3FD}"/>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376C93C-8543-49E5-AE94-A0233D01B2DB}"/>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D3FE42E8-8B57-452D-A122-4DCE9AC771EF}" type="datetime1">
              <a:rPr lang="en-US" smtClean="0"/>
              <a:t>9/5/2022</a:t>
            </a:fld>
            <a:endParaRPr lang="en-US"/>
          </a:p>
        </p:txBody>
      </p:sp>
      <p:sp>
        <p:nvSpPr>
          <p:cNvPr id="5" name="Footer Placeholder 4">
            <a:extLst>
              <a:ext uri="{FF2B5EF4-FFF2-40B4-BE49-F238E27FC236}">
                <a16:creationId xmlns:a16="http://schemas.microsoft.com/office/drawing/2014/main" xmlns="" id="{DA6490FF-6A31-469D-AFAD-66DBADB504B9}"/>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xmlns="" id="{3E11AD7C-CC7A-4313-B408-66089065AB56}"/>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29476713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xmlns="" id="{F51B89E8-F88B-40A4-A39E-3946440B16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858000" cy="990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2" name="Rectangle 11">
            <a:extLst>
              <a:ext uri="{FF2B5EF4-FFF2-40B4-BE49-F238E27FC236}">
                <a16:creationId xmlns:a16="http://schemas.microsoft.com/office/drawing/2014/main" xmlns="" id="{B335AE8D-B60B-4BC5-98A0-ADB3712C8D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4" y="0"/>
            <a:ext cx="6856214" cy="5410772"/>
          </a:xfrm>
          <a:prstGeom prst="rect">
            <a:avLst/>
          </a:prstGeom>
          <a:solidFill>
            <a:srgbClr val="5D4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kern="0">
              <a:solidFill>
                <a:sysClr val="windowText" lastClr="000000"/>
              </a:solidFill>
            </a:endParaRPr>
          </a:p>
        </p:txBody>
      </p:sp>
      <p:sp>
        <p:nvSpPr>
          <p:cNvPr id="3" name="Content Placeholder 2">
            <a:extLst>
              <a:ext uri="{FF2B5EF4-FFF2-40B4-BE49-F238E27FC236}">
                <a16:creationId xmlns:a16="http://schemas.microsoft.com/office/drawing/2014/main" xmlns="" id="{5E255650-B68A-4690-BD97-C0CA168E0614}"/>
              </a:ext>
            </a:extLst>
          </p:cNvPr>
          <p:cNvSpPr>
            <a:spLocks noGrp="1"/>
          </p:cNvSpPr>
          <p:nvPr>
            <p:ph idx="1"/>
          </p:nvPr>
        </p:nvSpPr>
        <p:spPr>
          <a:xfrm>
            <a:off x="658708" y="1289728"/>
            <a:ext cx="5691292" cy="3942672"/>
          </a:xfrm>
        </p:spPr>
        <p:txBody>
          <a:bodyPr anchor="t">
            <a:normAutofit fontScale="92500" lnSpcReduction="10000"/>
          </a:bodyPr>
          <a:lstStyle/>
          <a:p>
            <a:pPr marL="0" indent="0" algn="just">
              <a:spcAft>
                <a:spcPts val="650"/>
              </a:spcAft>
              <a:buNone/>
            </a:pPr>
            <a:r>
              <a:rPr lang="en-GB" sz="2000" i="1"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With support from the Woodland Trust, we are working to improve biodiversity in Moat Wood.  The aim is to make it as diverse and resilient as possible by reducing a proportion of shady non-native conifers such as Douglas Fir. These species grow quickly and out-compete our native trees, shrubs and ground flora, blocking the light and space they need to grow. They also provide limited habitat for wildlife.</a:t>
            </a:r>
            <a:endParaRPr lang="en-GB" sz="20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50"/>
              </a:spcAft>
              <a:buNone/>
            </a:pPr>
            <a:r>
              <a:rPr lang="en-GB" sz="2000" i="1" dirty="0">
                <a:solidFill>
                  <a:srgbClr val="FFFFFF"/>
                </a:solidFill>
                <a:latin typeface="Arial" panose="020B0604020202020204" pitchFamily="34" charset="0"/>
                <a:ea typeface="Times New Roman" panose="02020603050405020304" pitchFamily="18" charset="0"/>
                <a:cs typeface="Times New Roman" panose="02020603050405020304" pitchFamily="18" charset="0"/>
              </a:rPr>
              <a:t>The woodland will look different once the works are finished, but with time the increased availability of light and other resources will enable valuable native species to grow and in turn encourage more wildlife to make Moat Wood their home.</a:t>
            </a:r>
            <a:endParaRPr lang="en-GB" sz="20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en-GB" sz="1400" dirty="0">
              <a:solidFill>
                <a:srgbClr val="FFFFFF"/>
              </a:solidFill>
            </a:endParaRPr>
          </a:p>
        </p:txBody>
      </p:sp>
      <p:pic>
        <p:nvPicPr>
          <p:cNvPr id="5" name="Picture 4" descr="Logo, company name&#10;&#10;Description automatically generated">
            <a:extLst>
              <a:ext uri="{FF2B5EF4-FFF2-40B4-BE49-F238E27FC236}">
                <a16:creationId xmlns:a16="http://schemas.microsoft.com/office/drawing/2014/main" xmlns="" id="{E3D4D364-1A3B-4B1A-968E-3624D1804C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234" y="5854700"/>
            <a:ext cx="5023624" cy="3182603"/>
          </a:xfrm>
          <a:prstGeom prst="rect">
            <a:avLst/>
          </a:prstGeom>
        </p:spPr>
      </p:pic>
      <p:sp>
        <p:nvSpPr>
          <p:cNvPr id="6" name="TextBox 5">
            <a:extLst>
              <a:ext uri="{FF2B5EF4-FFF2-40B4-BE49-F238E27FC236}">
                <a16:creationId xmlns:a16="http://schemas.microsoft.com/office/drawing/2014/main" xmlns="" id="{FABD6796-1A55-499B-84C0-18137774C576}"/>
              </a:ext>
            </a:extLst>
          </p:cNvPr>
          <p:cNvSpPr txBox="1"/>
          <p:nvPr/>
        </p:nvSpPr>
        <p:spPr>
          <a:xfrm>
            <a:off x="1219200" y="607707"/>
            <a:ext cx="4419600" cy="461665"/>
          </a:xfrm>
          <a:prstGeom prst="rect">
            <a:avLst/>
          </a:prstGeom>
          <a:noFill/>
        </p:spPr>
        <p:txBody>
          <a:bodyPr wrap="square" rtlCol="0">
            <a:spAutoFit/>
          </a:bodyPr>
          <a:lstStyle/>
          <a:p>
            <a:pPr algn="ctr"/>
            <a:r>
              <a:rPr lang="en-GB" sz="2400" b="1" dirty="0"/>
              <a:t>Woodland Restoration </a:t>
            </a:r>
          </a:p>
        </p:txBody>
      </p:sp>
    </p:spTree>
    <p:extLst>
      <p:ext uri="{BB962C8B-B14F-4D97-AF65-F5344CB8AC3E}">
        <p14:creationId xmlns:p14="http://schemas.microsoft.com/office/powerpoint/2010/main" val="387796805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TotalTime>
  <Words>119</Words>
  <Application>Microsoft Office PowerPoint</Application>
  <PresentationFormat>A4 Paper (210x297 mm)</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support from the Woodland Trust, we are working to improve biodiversity in Moat Wood.  The aim is to make it as diverse and resilient as possible by reducing a proportion of shady non-native conifers such as Douglas Fir. These species grow quickly and out-compete our native trees, shrubs and ground flora, blocking the light and space they need to grow. They also provide limited habitat for wildlife.   The woodland will look different once the works are finished, but with time the increased availability of light and other resources will enable valuable native species to grow and in turn encourage more wildlife to make Moat Wood their home.</dc:title>
  <dc:creator>Lyndsey Burt</dc:creator>
  <cp:lastModifiedBy>Malcolm Ramsden</cp:lastModifiedBy>
  <cp:revision>2</cp:revision>
  <dcterms:created xsi:type="dcterms:W3CDTF">2022-07-27T12:29:52Z</dcterms:created>
  <dcterms:modified xsi:type="dcterms:W3CDTF">2022-09-05T09:06:31Z</dcterms:modified>
</cp:coreProperties>
</file>